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64" r:id="rId5"/>
    <p:sldId id="308" r:id="rId6"/>
    <p:sldId id="313" r:id="rId7"/>
    <p:sldId id="311" r:id="rId8"/>
    <p:sldId id="312" r:id="rId9"/>
    <p:sldId id="314" r:id="rId10"/>
    <p:sldId id="30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82C3A2-11CB-4D80-BB9D-2CB219E68341}" v="3" dt="2025-04-22T14:41:55.8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4C03C-C05C-524A-A829-818063F8356E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95BAB-5D0A-7F4B-AF46-6456790D61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097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95BAB-5D0A-7F4B-AF46-6456790D61E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37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95BAB-5D0A-7F4B-AF46-6456790D61E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155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95BAB-5D0A-7F4B-AF46-6456790D61E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173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F8761-C3A8-F3EB-52C2-E282C6F15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465FB6-2C59-C8DF-3A18-4ACE0C7E1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4FBEF-60EA-4ECF-6085-24B7F8592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99DD5-4E7F-824C-8C5B-706A1A0F2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ED65D-F995-11A0-4776-C790E9D84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518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4F3CE-7550-E4DA-744A-24B135470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B983B1-ABF3-0A61-8570-0FDB503E8A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D83B5-F70F-E006-C569-A3A4C02C2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91534-9D4A-C025-DBC6-2041119E5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73B13-AF91-E1F4-BA96-3E805891D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979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D5E99A-FF63-4873-8DF5-90F056479B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3A43FE-2C48-07E0-2754-2E5F2B1B26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6A111-27EA-9402-50F4-E6601B5CF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DC88F-156F-9A1F-36ED-D0BBE805A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E2CCF-30AD-76DC-DF2E-A6EBF2336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580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alphaModFix amt="1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 with low confidence">
            <a:extLst>
              <a:ext uri="{FF2B5EF4-FFF2-40B4-BE49-F238E27FC236}">
                <a16:creationId xmlns:a16="http://schemas.microsoft.com/office/drawing/2014/main" id="{9E2392B6-64AE-863A-7391-D7E88345AE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766" y="276174"/>
            <a:ext cx="2183932" cy="717112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D7478D74-A052-0F57-89AC-7417FA5A19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02" y="276174"/>
            <a:ext cx="733725" cy="687201"/>
          </a:xfrm>
          <a:prstGeom prst="rect">
            <a:avLst/>
          </a:prstGeom>
          <a:solidFill>
            <a:schemeClr val="bg1">
              <a:alpha val="60000"/>
            </a:schemeClr>
          </a:solidFill>
          <a:effectLst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32186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32B68-F61D-5C69-0846-5F115D3FC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BCBCD-AC0E-7DC9-4173-6BD0D7E77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A728F-A057-55FE-0D07-9B9C09AE3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9031D-B460-CF3B-E2E3-3FF1CE6D7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3FE7F-FEC3-FC31-4313-AA434DF65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81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E7F47-C544-50EE-F41D-5B3442AA2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2C8BE-E388-6A99-7208-28D2EF491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891D4-2C54-B362-0EE3-FBA492622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68305-3C2B-0D1A-3D24-2A65F61FE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3B99E-8715-2382-BA60-8316920BC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328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CECB7-8EEB-97F3-8002-9B3C79C26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555EB-762A-039A-25F1-A9A961E4E9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618089-5C1A-63D6-A8D0-37527CB01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521320-718C-07BC-E630-3C553F21A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5D584F-0A0C-D13B-B4E9-1C76B80D7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E7DCD-44C4-32E8-1979-1BC93074A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953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B09E2-23D8-F900-B261-025382374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91C27D-E6FB-452B-9A96-4A14CDEB4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131389-5583-D224-CF5B-98F13F0E0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D63B10-81D7-7675-4DF7-2571F66937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DADCEF-487E-0D5A-0538-EDDC912CBF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9814AB-1BB2-D381-B4A3-A683B09CC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2BC47-29FD-E54A-E2CB-254355EB1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74F4C0-CE10-01A7-AED1-838D08E76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47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A7967-AF68-8531-C8D7-291179DD1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80D6C1-79E3-0CCB-ECDC-7CB5996EF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E737AD-9CB7-8FFD-D738-CD23EAA69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20954F-11C5-C020-8DCF-9721FF73F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9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30FF37-47CA-C246-7F95-8A45FCAE3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B13BAE-31ED-4D0B-DBCC-1408630BA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103307-6928-DABF-BF5C-5A4FB81EB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60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021E4-9E84-B9AA-CDB9-2521A6511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E6A62-DBA3-4799-260E-73F14F7FF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9B108E-EBC7-EB22-C5B2-41A6CD1CC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5AFE43-49D0-F516-5C6A-32A263C0A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C89DE-EE69-CC83-26BD-390AD47D3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400D7E-DE92-2E18-C4C7-A80F90CB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626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123D3-9051-544F-21AA-BCF09ABF3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40B2BD-D04F-4696-57A3-15B2F2839E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F651B-A03B-6F16-89D1-1F1135AA1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B29F7-CD4D-8A78-061D-1D9F5B0F9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D755-24CD-034C-8CA6-8A1B979E2144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C74417-1DD5-D976-239A-B89457478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52DDCB-0337-7654-4F57-2FAF46F35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030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DD79B3-6D69-B839-D85A-035E710F5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3305-BDEC-D6DE-4C05-033E050F9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6B1B1-49C6-9289-C7D0-842A3A07E5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5D755-24CD-034C-8CA6-8A1B979E2144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7557A-8176-9987-FE3C-6F76A2413E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F77DA-7158-2D3B-3E1D-67673E18A5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EC2AD-E52B-AF4D-B9BF-B2707DBD6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9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nhs.sharepoint.com/:b:/r/sites/msteams_f59a1a-FormalExecutiveGroup/Shared%20Documents/Formal%20Executive%20Group/Agenda%20%26%20Papers/2025/2025%2004%2016/Enc%2005a%20SLE%20performance%20update%20April%2025.pdf?csf=1&amp;web=1&amp;e=ZydVMW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hs.sharepoint.com/:b:/r/sites/msteams_f59a1a-FormalExecutiveGroup/Shared%20Documents/Formal%20Executive%20Group/Agenda%20%26%20Papers/2025/2025%2004%2016/Enc%2005a%20SLE%20performance%20update%20April%2025.pdf?csf=1&amp;web=1&amp;e=ZydVMW" TargetMode="External"/><Relationship Id="rId2" Type="http://schemas.openxmlformats.org/officeDocument/2006/relationships/hyperlink" Target="https://nhs.sharepoint.com/:b:/r/sites/msteams_f59a1a-FormalExecutiveGroup/Shared%20Documents/Formal%20Executive%20Group/Agenda%20%26%20Papers/2025/2025%2004%2016/Enc%2005b%20-%20Financial%20Update%20-%2002%20Heads%20up%20revenue%20and%20capital%20year%20end%20rev%202.pdf?csf=1&amp;web=1&amp;e=mX6bsL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hs.sharepoint.com/:b:/r/sites/msteams_f59a1a-FormalExecutiveGroup/Shared%20Documents/Formal%20Executive%20Group/Agenda%20%26%20Papers/2025/2025%2004%2016/Enc%2005a%20SLE%20performance%20update%20April%2025.pdf?csf=1&amp;web=1&amp;e=ZydVM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hs.sharepoint.com/:b:/r/sites/msteams_f59a1a-FormalExecutiveGroup/Shared%20Documents/Formal%20Executive%20Group/Agenda%20%26%20Papers/2025/2025%2004%2016/Enc%2005a%20SLE%20performance%20update%20April%2025.pdf?csf=1&amp;web=1&amp;e=ZydVM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hs.sharepoint.com/:b:/r/sites/msteams_f59a1a-FormalExecutiveGroup/Shared%20Documents/Formal%20Executive%20Group/Agenda%20%26%20Papers/2025/2025%2004%2016/Enc%2005b%20-%20Financial%20Update%20-%2002%20Heads%20up%20revenue%20and%20capital%20year%20end%20rev%202.pdf?csf=1&amp;web=1&amp;e=mX6bs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hs.sharepoint.com/:b:/r/sites/msteams_f59a1a-FormalExecutiveGroup/Shared%20Documents/Formal%20Executive%20Group/Agenda%20%26%20Papers/2025/2025%2004%2016/Enc%2005a%20SLE%20performance%20update%20April%2025.pdf?csf=1&amp;web=1&amp;e=ZydVM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49C305AA-DE03-385E-3B97-F0734270E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629" y="780100"/>
            <a:ext cx="3535941" cy="1161055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4B9038E-E1A3-4DC1-E131-17A7706D2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0064"/>
            <a:ext cx="12192000" cy="2557936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EAC3034-9FD3-5203-39E4-5623AE7177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" y="829633"/>
            <a:ext cx="1239659" cy="1161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08A1BB-B71F-8F4C-F0C6-CC772D44BD5D}"/>
              </a:ext>
            </a:extLst>
          </p:cNvPr>
          <p:cNvSpPr txBox="1"/>
          <p:nvPr/>
        </p:nvSpPr>
        <p:spPr>
          <a:xfrm>
            <a:off x="731748" y="1510862"/>
            <a:ext cx="10580099" cy="23698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4000" b="1" dirty="0">
              <a:solidFill>
                <a:srgbClr val="0072CE"/>
              </a:solidFill>
              <a:cs typeface="Calibri"/>
            </a:endParaRPr>
          </a:p>
          <a:p>
            <a:r>
              <a:rPr lang="en-GB" sz="3600" b="1" dirty="0">
                <a:solidFill>
                  <a:srgbClr val="0072CE"/>
                </a:solidFill>
                <a:cs typeface="Calibri"/>
              </a:rPr>
              <a:t>NHS South Yorkshire</a:t>
            </a:r>
          </a:p>
          <a:p>
            <a:r>
              <a:rPr lang="en-GB" sz="3600" b="1" dirty="0">
                <a:solidFill>
                  <a:srgbClr val="0072CE"/>
                </a:solidFill>
                <a:cs typeface="Calibri"/>
              </a:rPr>
              <a:t>BAF, Risk Register and Issues Log – Rotherham Place Board</a:t>
            </a:r>
            <a:endParaRPr lang="en-GB" sz="3600" b="1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737D41-9573-A364-7628-CC8B18C62572}"/>
              </a:ext>
            </a:extLst>
          </p:cNvPr>
          <p:cNvSpPr txBox="1"/>
          <p:nvPr/>
        </p:nvSpPr>
        <p:spPr>
          <a:xfrm>
            <a:off x="729943" y="3674905"/>
            <a:ext cx="5918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2400" dirty="0">
              <a:cs typeface="Calibri"/>
            </a:endParaRPr>
          </a:p>
          <a:p>
            <a:r>
              <a:rPr lang="en-GB" sz="2400" dirty="0">
                <a:cs typeface="Calibri"/>
              </a:rPr>
              <a:t>21 May 2025 </a:t>
            </a:r>
            <a:endParaRPr lang="en-GB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ED6860-BE1B-EC5C-15D4-6C9D6EA7698C}"/>
              </a:ext>
            </a:extLst>
          </p:cNvPr>
          <p:cNvSpPr txBox="1"/>
          <p:nvPr/>
        </p:nvSpPr>
        <p:spPr>
          <a:xfrm>
            <a:off x="478465" y="180753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Appendix A</a:t>
            </a:r>
          </a:p>
        </p:txBody>
      </p:sp>
    </p:spTree>
    <p:extLst>
      <p:ext uri="{BB962C8B-B14F-4D97-AF65-F5344CB8AC3E}">
        <p14:creationId xmlns:p14="http://schemas.microsoft.com/office/powerpoint/2010/main" val="3551208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5E55BEF-9C09-E4BB-0641-01C5182FBB92}"/>
              </a:ext>
            </a:extLst>
          </p:cNvPr>
          <p:cNvSpPr/>
          <p:nvPr/>
        </p:nvSpPr>
        <p:spPr>
          <a:xfrm>
            <a:off x="468609" y="825015"/>
            <a:ext cx="11254782" cy="5005137"/>
          </a:xfrm>
          <a:prstGeom prst="roundRect">
            <a:avLst>
              <a:gd name="adj" fmla="val 445"/>
            </a:avLst>
          </a:prstGeom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EF81178-AA11-9776-37BE-190166CAEF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853381"/>
              </p:ext>
            </p:extLst>
          </p:nvPr>
        </p:nvGraphicFramePr>
        <p:xfrm>
          <a:off x="496494" y="825015"/>
          <a:ext cx="10611478" cy="47548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611478">
                  <a:extLst>
                    <a:ext uri="{9D8B030D-6E8A-4147-A177-3AD203B41FA5}">
                      <a16:colId xmlns:a16="http://schemas.microsoft.com/office/drawing/2014/main" val="980586728"/>
                    </a:ext>
                  </a:extLst>
                </a:gridCol>
              </a:tblGrid>
              <a:tr h="15610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7708698"/>
                  </a:ext>
                </a:extLst>
              </a:tr>
              <a:tr h="137765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report is inclusive of: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BAF Risks, Risks and Issues which are applicable to Rotherham Place Committee which have a residual score of 12 or above, whereby the Committee provides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assurance.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report was presented at Rotherham PET on the 1 May 2025</a:t>
                      </a:r>
                      <a:b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reporting period refers to 5 April 2025 – 24 April 2025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3895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429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1BC8B3-F090-B37D-F3F0-DDB106241115}"/>
              </a:ext>
            </a:extLst>
          </p:cNvPr>
          <p:cNvGrpSpPr/>
          <p:nvPr/>
        </p:nvGrpSpPr>
        <p:grpSpPr>
          <a:xfrm>
            <a:off x="919692" y="388705"/>
            <a:ext cx="11272308" cy="1963970"/>
            <a:chOff x="0" y="0"/>
            <a:chExt cx="10681716" cy="2235708"/>
          </a:xfrm>
        </p:grpSpPr>
        <p:sp>
          <p:nvSpPr>
            <p:cNvPr id="5" name="Shape 114">
              <a:extLst>
                <a:ext uri="{FF2B5EF4-FFF2-40B4-BE49-F238E27FC236}">
                  <a16:creationId xmlns:a16="http://schemas.microsoft.com/office/drawing/2014/main" id="{99B038FE-D2E7-43AA-BB0C-2B2F8190755A}"/>
                </a:ext>
              </a:extLst>
            </p:cNvPr>
            <p:cNvSpPr/>
            <p:nvPr/>
          </p:nvSpPr>
          <p:spPr>
            <a:xfrm>
              <a:off x="78988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030A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Shape 121">
              <a:extLst>
                <a:ext uri="{FF2B5EF4-FFF2-40B4-BE49-F238E27FC236}">
                  <a16:creationId xmlns:a16="http://schemas.microsoft.com/office/drawing/2014/main" id="{717F24D4-F0B9-EE4F-01ED-819843EFC645}"/>
                </a:ext>
              </a:extLst>
            </p:cNvPr>
            <p:cNvSpPr/>
            <p:nvPr/>
          </p:nvSpPr>
          <p:spPr>
            <a:xfrm>
              <a:off x="0" y="7620"/>
              <a:ext cx="2540508" cy="2228088"/>
            </a:xfrm>
            <a:custGeom>
              <a:avLst/>
              <a:gdLst/>
              <a:ahLst/>
              <a:cxnLst/>
              <a:rect l="0" t="0" r="0" b="0"/>
              <a:pathLst>
                <a:path w="2540508" h="2228088">
                  <a:moveTo>
                    <a:pt x="0" y="0"/>
                  </a:moveTo>
                  <a:lnTo>
                    <a:pt x="1426464" y="0"/>
                  </a:lnTo>
                  <a:lnTo>
                    <a:pt x="2540508" y="1114044"/>
                  </a:lnTo>
                  <a:lnTo>
                    <a:pt x="1426464" y="2228088"/>
                  </a:lnTo>
                  <a:lnTo>
                    <a:pt x="0" y="222808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7A5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D46FF2-A793-E18A-C86A-099B3D54CC41}"/>
                </a:ext>
              </a:extLst>
            </p:cNvPr>
            <p:cNvSpPr/>
            <p:nvPr/>
          </p:nvSpPr>
          <p:spPr>
            <a:xfrm>
              <a:off x="483225" y="888981"/>
              <a:ext cx="1420679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STRATEGIC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A9F665-1332-1BD7-476B-32433BD2FEE0}"/>
                </a:ext>
              </a:extLst>
            </p:cNvPr>
            <p:cNvSpPr/>
            <p:nvPr/>
          </p:nvSpPr>
          <p:spPr>
            <a:xfrm>
              <a:off x="486197" y="1166273"/>
              <a:ext cx="1342358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OBJECTIVE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Shape 124">
              <a:extLst>
                <a:ext uri="{FF2B5EF4-FFF2-40B4-BE49-F238E27FC236}">
                  <a16:creationId xmlns:a16="http://schemas.microsoft.com/office/drawing/2014/main" id="{22003F4D-9A9F-CB89-F507-48FD6BC16B99}"/>
                </a:ext>
              </a:extLst>
            </p:cNvPr>
            <p:cNvSpPr/>
            <p:nvPr/>
          </p:nvSpPr>
          <p:spPr>
            <a:xfrm>
              <a:off x="1844040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F5597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Shape 125">
              <a:extLst>
                <a:ext uri="{FF2B5EF4-FFF2-40B4-BE49-F238E27FC236}">
                  <a16:creationId xmlns:a16="http://schemas.microsoft.com/office/drawing/2014/main" id="{500209D2-A28F-2B45-725A-6593A409E525}"/>
                </a:ext>
              </a:extLst>
            </p:cNvPr>
            <p:cNvSpPr/>
            <p:nvPr/>
          </p:nvSpPr>
          <p:spPr>
            <a:xfrm>
              <a:off x="39745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4B183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Shape 126">
              <a:extLst>
                <a:ext uri="{FF2B5EF4-FFF2-40B4-BE49-F238E27FC236}">
                  <a16:creationId xmlns:a16="http://schemas.microsoft.com/office/drawing/2014/main" id="{CA7963CA-B855-A65A-4285-221AE1B16FA9}"/>
                </a:ext>
              </a:extLst>
            </p:cNvPr>
            <p:cNvSpPr/>
            <p:nvPr/>
          </p:nvSpPr>
          <p:spPr>
            <a:xfrm>
              <a:off x="5917692" y="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0000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C7DF7B-AE5A-CA2F-6EAB-6A1E11926256}"/>
                </a:ext>
              </a:extLst>
            </p:cNvPr>
            <p:cNvSpPr/>
            <p:nvPr/>
          </p:nvSpPr>
          <p:spPr>
            <a:xfrm>
              <a:off x="3315233" y="764132"/>
              <a:ext cx="1083987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Principle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0CEBC9-414C-7B1A-9D61-74B9C0B6358F}"/>
                </a:ext>
              </a:extLst>
            </p:cNvPr>
            <p:cNvSpPr/>
            <p:nvPr/>
          </p:nvSpPr>
          <p:spPr>
            <a:xfrm>
              <a:off x="3042514" y="1038452"/>
              <a:ext cx="1890903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BAF &amp; aligned 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C24942-DE1B-4FC5-968D-E708AB73F48C}"/>
                </a:ext>
              </a:extLst>
            </p:cNvPr>
            <p:cNvSpPr/>
            <p:nvPr/>
          </p:nvSpPr>
          <p:spPr>
            <a:xfrm>
              <a:off x="3473882" y="1312772"/>
              <a:ext cx="66097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Risks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A5317CA-84B6-CD21-A746-A7B3043CB42C}"/>
                </a:ext>
              </a:extLst>
            </p:cNvPr>
            <p:cNvSpPr/>
            <p:nvPr/>
          </p:nvSpPr>
          <p:spPr>
            <a:xfrm>
              <a:off x="5385435" y="1041195"/>
              <a:ext cx="1096666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Changes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B4303A2-4E83-9D67-2128-F274C8DBA04F}"/>
                </a:ext>
              </a:extLst>
            </p:cNvPr>
            <p:cNvSpPr/>
            <p:nvPr/>
          </p:nvSpPr>
          <p:spPr>
            <a:xfrm>
              <a:off x="7250582" y="902664"/>
              <a:ext cx="1280790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Executive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467717F-66EB-EFA6-0CB6-B59192F0989B}"/>
                </a:ext>
              </a:extLst>
            </p:cNvPr>
            <p:cNvSpPr/>
            <p:nvPr/>
          </p:nvSpPr>
          <p:spPr>
            <a:xfrm>
              <a:off x="7348195" y="1176984"/>
              <a:ext cx="94476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Actions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C3F9821-3603-BC35-7E43-06288E7599F8}"/>
              </a:ext>
            </a:extLst>
          </p:cNvPr>
          <p:cNvSpPr txBox="1"/>
          <p:nvPr/>
        </p:nvSpPr>
        <p:spPr>
          <a:xfrm>
            <a:off x="919691" y="2520167"/>
            <a:ext cx="1796687" cy="3831818"/>
          </a:xfrm>
          <a:prstGeom prst="rect">
            <a:avLst/>
          </a:prstGeom>
          <a:solidFill>
            <a:srgbClr val="7FB3D2"/>
          </a:solidFill>
        </p:spPr>
        <p:txBody>
          <a:bodyPr wrap="square" rtlCol="0">
            <a:spAutoFit/>
          </a:bodyPr>
          <a:lstStyle/>
          <a:p>
            <a:pPr algn="l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Risks Impacting on the System</a:t>
            </a:r>
          </a:p>
          <a:p>
            <a:pPr algn="ctr"/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124758E-4170-2769-58AB-A83070496A66}"/>
              </a:ext>
            </a:extLst>
          </p:cNvPr>
          <p:cNvSpPr txBox="1"/>
          <p:nvPr/>
        </p:nvSpPr>
        <p:spPr>
          <a:xfrm>
            <a:off x="2821222" y="2435528"/>
            <a:ext cx="2187974" cy="3939540"/>
          </a:xfrm>
          <a:prstGeom prst="rect">
            <a:avLst/>
          </a:prstGeom>
          <a:solidFill>
            <a:srgbClr val="97AACB"/>
          </a:solidFill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Where the residual score is 12 or above</a:t>
            </a:r>
          </a:p>
          <a:p>
            <a:endParaRPr lang="en-GB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Board Assurance Framework</a:t>
            </a: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BAF Risks relating to Rotherham PET hat impact the system, that score above 12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Risk Register:</a:t>
            </a: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Risks relating to Rotherham PET that impact the system, that score above 12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Issues Log:</a:t>
            </a:r>
          </a:p>
          <a:p>
            <a:r>
              <a:rPr lang="en-GB" sz="1000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IL07 – R –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Urgent Emergency Care – Score of 15</a:t>
            </a: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EF3A87-B0AE-162C-49A7-3428E3F76BDF}"/>
              </a:ext>
            </a:extLst>
          </p:cNvPr>
          <p:cNvSpPr txBox="1"/>
          <p:nvPr/>
        </p:nvSpPr>
        <p:spPr>
          <a:xfrm>
            <a:off x="5114038" y="2497084"/>
            <a:ext cx="1982087" cy="3816429"/>
          </a:xfrm>
          <a:prstGeom prst="rect">
            <a:avLst/>
          </a:prstGeom>
          <a:solidFill>
            <a:srgbClr val="F9D8C1"/>
          </a:solidFill>
        </p:spPr>
        <p:txBody>
          <a:bodyPr wrap="square" rtlCol="0">
            <a:spAutoFit/>
          </a:bodyPr>
          <a:lstStyle/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There have been no changes applied to the Risks listed during the reporting period.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A9D17A8-75E2-860D-56BB-BB4B066A3E59}"/>
              </a:ext>
            </a:extLst>
          </p:cNvPr>
          <p:cNvSpPr txBox="1"/>
          <p:nvPr/>
        </p:nvSpPr>
        <p:spPr>
          <a:xfrm>
            <a:off x="7182805" y="2485655"/>
            <a:ext cx="1904045" cy="3816429"/>
          </a:xfrm>
          <a:prstGeom prst="rect">
            <a:avLst/>
          </a:prstGeom>
          <a:solidFill>
            <a:srgbClr val="DF7F7F"/>
          </a:solidFill>
        </p:spPr>
        <p:txBody>
          <a:bodyPr wrap="square" rtlCol="0">
            <a:spAutoFit/>
          </a:bodyPr>
          <a:lstStyle/>
          <a:p>
            <a:pPr algn="l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latin typeface="Calibri" panose="020F050202020403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Formal Executive Group –  16 April 2025</a:t>
            </a:r>
            <a:endParaRPr lang="en-GB" sz="1100" dirty="0">
              <a:solidFill>
                <a:srgbClr val="0563C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IL07 – R –</a:t>
            </a:r>
            <a:r>
              <a:rPr lang="en-GB" sz="1100" dirty="0">
                <a:hlinkClick r:id="rId2"/>
              </a:rPr>
              <a:t>Enc 05a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FFE4C75-EE57-E0C7-B302-94E332B23F4A}"/>
              </a:ext>
            </a:extLst>
          </p:cNvPr>
          <p:cNvSpPr txBox="1"/>
          <p:nvPr/>
        </p:nvSpPr>
        <p:spPr>
          <a:xfrm>
            <a:off x="9269735" y="2498977"/>
            <a:ext cx="2363024" cy="3816429"/>
          </a:xfrm>
          <a:prstGeom prst="rect">
            <a:avLst/>
          </a:prstGeom>
          <a:solidFill>
            <a:srgbClr val="B797CF"/>
          </a:solidFill>
        </p:spPr>
        <p:txBody>
          <a:bodyPr wrap="square" rtlCol="0">
            <a:spAutoFit/>
          </a:bodyPr>
          <a:lstStyle/>
          <a:p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Executive Actions</a:t>
            </a:r>
            <a:br>
              <a:rPr lang="en-GB" sz="11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papers were presented at relevant subcommittees relating to the risks highlighted during the reporting period.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F2D34B-279F-96E5-7500-65340F9CFC14}"/>
              </a:ext>
            </a:extLst>
          </p:cNvPr>
          <p:cNvSpPr/>
          <p:nvPr/>
        </p:nvSpPr>
        <p:spPr>
          <a:xfrm>
            <a:off x="10604199" y="1200696"/>
            <a:ext cx="1193194" cy="2409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defTabSz="932688">
              <a:lnSpc>
                <a:spcPct val="107000"/>
              </a:lnSpc>
              <a:spcAft>
                <a:spcPts val="816"/>
              </a:spcAft>
            </a:pPr>
            <a:r>
              <a:rPr lang="en-GB" sz="1600" b="1" kern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Papers</a:t>
            </a:r>
            <a:endParaRPr lang="en-GB" sz="16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035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1BC8B3-F090-B37D-F3F0-DDB106241115}"/>
              </a:ext>
            </a:extLst>
          </p:cNvPr>
          <p:cNvGrpSpPr/>
          <p:nvPr/>
        </p:nvGrpSpPr>
        <p:grpSpPr>
          <a:xfrm>
            <a:off x="919692" y="388705"/>
            <a:ext cx="11272308" cy="1963970"/>
            <a:chOff x="0" y="0"/>
            <a:chExt cx="10681716" cy="2235708"/>
          </a:xfrm>
        </p:grpSpPr>
        <p:sp>
          <p:nvSpPr>
            <p:cNvPr id="5" name="Shape 114">
              <a:extLst>
                <a:ext uri="{FF2B5EF4-FFF2-40B4-BE49-F238E27FC236}">
                  <a16:creationId xmlns:a16="http://schemas.microsoft.com/office/drawing/2014/main" id="{99B038FE-D2E7-43AA-BB0C-2B2F8190755A}"/>
                </a:ext>
              </a:extLst>
            </p:cNvPr>
            <p:cNvSpPr/>
            <p:nvPr/>
          </p:nvSpPr>
          <p:spPr>
            <a:xfrm>
              <a:off x="78988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030A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Shape 121">
              <a:extLst>
                <a:ext uri="{FF2B5EF4-FFF2-40B4-BE49-F238E27FC236}">
                  <a16:creationId xmlns:a16="http://schemas.microsoft.com/office/drawing/2014/main" id="{717F24D4-F0B9-EE4F-01ED-819843EFC645}"/>
                </a:ext>
              </a:extLst>
            </p:cNvPr>
            <p:cNvSpPr/>
            <p:nvPr/>
          </p:nvSpPr>
          <p:spPr>
            <a:xfrm>
              <a:off x="0" y="7620"/>
              <a:ext cx="2540508" cy="2228088"/>
            </a:xfrm>
            <a:custGeom>
              <a:avLst/>
              <a:gdLst/>
              <a:ahLst/>
              <a:cxnLst/>
              <a:rect l="0" t="0" r="0" b="0"/>
              <a:pathLst>
                <a:path w="2540508" h="2228088">
                  <a:moveTo>
                    <a:pt x="0" y="0"/>
                  </a:moveTo>
                  <a:lnTo>
                    <a:pt x="1426464" y="0"/>
                  </a:lnTo>
                  <a:lnTo>
                    <a:pt x="2540508" y="1114044"/>
                  </a:lnTo>
                  <a:lnTo>
                    <a:pt x="1426464" y="2228088"/>
                  </a:lnTo>
                  <a:lnTo>
                    <a:pt x="0" y="222808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7A5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D46FF2-A793-E18A-C86A-099B3D54CC41}"/>
                </a:ext>
              </a:extLst>
            </p:cNvPr>
            <p:cNvSpPr/>
            <p:nvPr/>
          </p:nvSpPr>
          <p:spPr>
            <a:xfrm>
              <a:off x="483225" y="888981"/>
              <a:ext cx="1420679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STRATEGIC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A9F665-1332-1BD7-476B-32433BD2FEE0}"/>
                </a:ext>
              </a:extLst>
            </p:cNvPr>
            <p:cNvSpPr/>
            <p:nvPr/>
          </p:nvSpPr>
          <p:spPr>
            <a:xfrm>
              <a:off x="486197" y="1166273"/>
              <a:ext cx="1342358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OBJECTIVE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Shape 124">
              <a:extLst>
                <a:ext uri="{FF2B5EF4-FFF2-40B4-BE49-F238E27FC236}">
                  <a16:creationId xmlns:a16="http://schemas.microsoft.com/office/drawing/2014/main" id="{22003F4D-9A9F-CB89-F507-48FD6BC16B99}"/>
                </a:ext>
              </a:extLst>
            </p:cNvPr>
            <p:cNvSpPr/>
            <p:nvPr/>
          </p:nvSpPr>
          <p:spPr>
            <a:xfrm>
              <a:off x="1844040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F5597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Shape 125">
              <a:extLst>
                <a:ext uri="{FF2B5EF4-FFF2-40B4-BE49-F238E27FC236}">
                  <a16:creationId xmlns:a16="http://schemas.microsoft.com/office/drawing/2014/main" id="{500209D2-A28F-2B45-725A-6593A409E525}"/>
                </a:ext>
              </a:extLst>
            </p:cNvPr>
            <p:cNvSpPr/>
            <p:nvPr/>
          </p:nvSpPr>
          <p:spPr>
            <a:xfrm>
              <a:off x="39745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4B183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Shape 126">
              <a:extLst>
                <a:ext uri="{FF2B5EF4-FFF2-40B4-BE49-F238E27FC236}">
                  <a16:creationId xmlns:a16="http://schemas.microsoft.com/office/drawing/2014/main" id="{CA7963CA-B855-A65A-4285-221AE1B16FA9}"/>
                </a:ext>
              </a:extLst>
            </p:cNvPr>
            <p:cNvSpPr/>
            <p:nvPr/>
          </p:nvSpPr>
          <p:spPr>
            <a:xfrm>
              <a:off x="5917692" y="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0000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C7DF7B-AE5A-CA2F-6EAB-6A1E11926256}"/>
                </a:ext>
              </a:extLst>
            </p:cNvPr>
            <p:cNvSpPr/>
            <p:nvPr/>
          </p:nvSpPr>
          <p:spPr>
            <a:xfrm>
              <a:off x="3315233" y="764132"/>
              <a:ext cx="1083987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Principle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0CEBC9-414C-7B1A-9D61-74B9C0B6358F}"/>
                </a:ext>
              </a:extLst>
            </p:cNvPr>
            <p:cNvSpPr/>
            <p:nvPr/>
          </p:nvSpPr>
          <p:spPr>
            <a:xfrm>
              <a:off x="3042514" y="1038452"/>
              <a:ext cx="1890903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BAF &amp; aligned 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C24942-DE1B-4FC5-968D-E708AB73F48C}"/>
                </a:ext>
              </a:extLst>
            </p:cNvPr>
            <p:cNvSpPr/>
            <p:nvPr/>
          </p:nvSpPr>
          <p:spPr>
            <a:xfrm>
              <a:off x="3473882" y="1312772"/>
              <a:ext cx="66097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Risks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A5317CA-84B6-CD21-A746-A7B3043CB42C}"/>
                </a:ext>
              </a:extLst>
            </p:cNvPr>
            <p:cNvSpPr/>
            <p:nvPr/>
          </p:nvSpPr>
          <p:spPr>
            <a:xfrm>
              <a:off x="5385435" y="1041195"/>
              <a:ext cx="1096666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Changes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B4303A2-4E83-9D67-2128-F274C8DBA04F}"/>
                </a:ext>
              </a:extLst>
            </p:cNvPr>
            <p:cNvSpPr/>
            <p:nvPr/>
          </p:nvSpPr>
          <p:spPr>
            <a:xfrm>
              <a:off x="7250582" y="902664"/>
              <a:ext cx="1280790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Executive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467717F-66EB-EFA6-0CB6-B59192F0989B}"/>
                </a:ext>
              </a:extLst>
            </p:cNvPr>
            <p:cNvSpPr/>
            <p:nvPr/>
          </p:nvSpPr>
          <p:spPr>
            <a:xfrm>
              <a:off x="7348195" y="1176984"/>
              <a:ext cx="94476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Actions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C3F9821-3603-BC35-7E43-06288E7599F8}"/>
              </a:ext>
            </a:extLst>
          </p:cNvPr>
          <p:cNvSpPr txBox="1"/>
          <p:nvPr/>
        </p:nvSpPr>
        <p:spPr>
          <a:xfrm>
            <a:off x="833011" y="2449751"/>
            <a:ext cx="1796687" cy="4001095"/>
          </a:xfrm>
          <a:prstGeom prst="rect">
            <a:avLst/>
          </a:prstGeom>
          <a:solidFill>
            <a:srgbClr val="7FB3D2"/>
          </a:solidFill>
        </p:spPr>
        <p:txBody>
          <a:bodyPr wrap="square" rtlCol="0">
            <a:spAutoFit/>
          </a:bodyPr>
          <a:lstStyle/>
          <a:p>
            <a:pPr algn="l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Objective 1: Improve Outcomes in Population Health </a:t>
            </a:r>
            <a:r>
              <a:rPr lang="en-GB" sz="1600" b="1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and Healthcare</a:t>
            </a:r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124758E-4170-2769-58AB-A83070496A66}"/>
              </a:ext>
            </a:extLst>
          </p:cNvPr>
          <p:cNvSpPr txBox="1"/>
          <p:nvPr/>
        </p:nvSpPr>
        <p:spPr>
          <a:xfrm>
            <a:off x="2673038" y="2442623"/>
            <a:ext cx="2397660" cy="4093428"/>
          </a:xfrm>
          <a:prstGeom prst="rect">
            <a:avLst/>
          </a:prstGeom>
          <a:solidFill>
            <a:srgbClr val="97AACB"/>
          </a:solidFill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Where the residual score is 12 or above</a:t>
            </a:r>
          </a:p>
          <a:p>
            <a:endParaRPr lang="en-GB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Board Assurance Framework</a:t>
            </a: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issues relating to Rotherham PET under Objective 1, that score above 12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0" i="0" u="none" strike="noStrike" baseline="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Risk Register:</a:t>
            </a:r>
          </a:p>
          <a:p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SY021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– LEDER – Score of 12</a:t>
            </a: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SY040 – R – CAMHS – Score of 12</a:t>
            </a:r>
          </a:p>
          <a:p>
            <a:r>
              <a:rPr lang="en-GB" sz="10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SY042 – R –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Service Delivery – Score of 12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SY082 –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Medical Emergency in Eating Disorders (MEED) – Score of 12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SY107 – R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Community Paediatrics / Childrens Pathways – Score of 12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000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SY113  </a:t>
            </a:r>
            <a:r>
              <a:rPr lang="en-GB" sz="1000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Elective Care Waiting Times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dirty="0">
                <a:solidFill>
                  <a:schemeClr val="bg1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SY124 –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National Trajectory for Learning Disability and Autism (LDA) – Score of 16</a:t>
            </a:r>
            <a:b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0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Issues Log:</a:t>
            </a: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issues relating to Rotherham PET under Objective 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EF3A87-B0AE-162C-49A7-3428E3F76BDF}"/>
              </a:ext>
            </a:extLst>
          </p:cNvPr>
          <p:cNvSpPr txBox="1"/>
          <p:nvPr/>
        </p:nvSpPr>
        <p:spPr>
          <a:xfrm>
            <a:off x="5114038" y="2518856"/>
            <a:ext cx="1982087" cy="3985706"/>
          </a:xfrm>
          <a:prstGeom prst="rect">
            <a:avLst/>
          </a:prstGeom>
          <a:solidFill>
            <a:srgbClr val="F9D8C1"/>
          </a:solidFill>
        </p:spPr>
        <p:txBody>
          <a:bodyPr wrap="square" rtlCol="0">
            <a:spAutoFit/>
          </a:bodyPr>
          <a:lstStyle/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Reviews have continued as stipulated in the Risk Management Framework.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There have been no changes applied to the Risks listed during the reporting period.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A9D17A8-75E2-860D-56BB-BB4B066A3E59}"/>
              </a:ext>
            </a:extLst>
          </p:cNvPr>
          <p:cNvSpPr txBox="1"/>
          <p:nvPr/>
        </p:nvSpPr>
        <p:spPr>
          <a:xfrm>
            <a:off x="7182805" y="2485655"/>
            <a:ext cx="1904045" cy="3985706"/>
          </a:xfrm>
          <a:prstGeom prst="rect">
            <a:avLst/>
          </a:prstGeom>
          <a:solidFill>
            <a:srgbClr val="DF7F7F"/>
          </a:solidFill>
        </p:spPr>
        <p:txBody>
          <a:bodyPr wrap="square" rtlCol="0">
            <a:spAutoFit/>
          </a:bodyPr>
          <a:lstStyle/>
          <a:p>
            <a:pPr algn="l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latin typeface="Calibri" panose="020F0502020204030204" pitchFamily="34" charset="0"/>
            </a:endParaRPr>
          </a:p>
          <a:p>
            <a:pPr algn="ctr"/>
            <a:endParaRPr lang="en-GB" sz="1100" dirty="0">
              <a:latin typeface="Calibri" panose="020F050202020403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 Executive Update 16 April 2025</a:t>
            </a:r>
          </a:p>
          <a:p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SY042 R –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Enc 05b - Financial Update</a:t>
            </a:r>
            <a:endParaRPr lang="en-GB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SY113 /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SY124 </a:t>
            </a:r>
            <a:r>
              <a:rPr lang="en-GB" sz="1100" dirty="0">
                <a:hlinkClick r:id="rId3"/>
              </a:rPr>
              <a:t>Enc 05a SLE performance update April 25.pdf</a:t>
            </a:r>
            <a:endParaRPr lang="en-GB" sz="11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FFE4C75-EE57-E0C7-B302-94E332B23F4A}"/>
              </a:ext>
            </a:extLst>
          </p:cNvPr>
          <p:cNvSpPr txBox="1"/>
          <p:nvPr/>
        </p:nvSpPr>
        <p:spPr>
          <a:xfrm>
            <a:off x="9269735" y="2498977"/>
            <a:ext cx="2363024" cy="3985706"/>
          </a:xfrm>
          <a:prstGeom prst="rect">
            <a:avLst/>
          </a:prstGeom>
          <a:solidFill>
            <a:srgbClr val="B797C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Executive Actions</a:t>
            </a:r>
            <a:br>
              <a:rPr lang="en-GB" sz="11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papers were presented at relevant subcommittees relating to the risks highlighted during the reporting period.</a:t>
            </a: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F2D34B-279F-96E5-7500-65340F9CFC14}"/>
              </a:ext>
            </a:extLst>
          </p:cNvPr>
          <p:cNvSpPr/>
          <p:nvPr/>
        </p:nvSpPr>
        <p:spPr>
          <a:xfrm>
            <a:off x="10604199" y="1200696"/>
            <a:ext cx="1193194" cy="2409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defTabSz="932688">
              <a:lnSpc>
                <a:spcPct val="107000"/>
              </a:lnSpc>
              <a:spcAft>
                <a:spcPts val="816"/>
              </a:spcAft>
            </a:pPr>
            <a:r>
              <a:rPr lang="en-GB" sz="1600" b="1" kern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Papers</a:t>
            </a:r>
            <a:endParaRPr lang="en-GB" sz="16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553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1BC8B3-F090-B37D-F3F0-DDB106241115}"/>
              </a:ext>
            </a:extLst>
          </p:cNvPr>
          <p:cNvGrpSpPr/>
          <p:nvPr/>
        </p:nvGrpSpPr>
        <p:grpSpPr>
          <a:xfrm>
            <a:off x="919692" y="388705"/>
            <a:ext cx="11272308" cy="1963970"/>
            <a:chOff x="0" y="0"/>
            <a:chExt cx="10681716" cy="2235708"/>
          </a:xfrm>
        </p:grpSpPr>
        <p:sp>
          <p:nvSpPr>
            <p:cNvPr id="5" name="Shape 114">
              <a:extLst>
                <a:ext uri="{FF2B5EF4-FFF2-40B4-BE49-F238E27FC236}">
                  <a16:creationId xmlns:a16="http://schemas.microsoft.com/office/drawing/2014/main" id="{99B038FE-D2E7-43AA-BB0C-2B2F8190755A}"/>
                </a:ext>
              </a:extLst>
            </p:cNvPr>
            <p:cNvSpPr/>
            <p:nvPr/>
          </p:nvSpPr>
          <p:spPr>
            <a:xfrm>
              <a:off x="78988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030A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Shape 121">
              <a:extLst>
                <a:ext uri="{FF2B5EF4-FFF2-40B4-BE49-F238E27FC236}">
                  <a16:creationId xmlns:a16="http://schemas.microsoft.com/office/drawing/2014/main" id="{717F24D4-F0B9-EE4F-01ED-819843EFC645}"/>
                </a:ext>
              </a:extLst>
            </p:cNvPr>
            <p:cNvSpPr/>
            <p:nvPr/>
          </p:nvSpPr>
          <p:spPr>
            <a:xfrm>
              <a:off x="0" y="7620"/>
              <a:ext cx="2540508" cy="2228088"/>
            </a:xfrm>
            <a:custGeom>
              <a:avLst/>
              <a:gdLst/>
              <a:ahLst/>
              <a:cxnLst/>
              <a:rect l="0" t="0" r="0" b="0"/>
              <a:pathLst>
                <a:path w="2540508" h="2228088">
                  <a:moveTo>
                    <a:pt x="0" y="0"/>
                  </a:moveTo>
                  <a:lnTo>
                    <a:pt x="1426464" y="0"/>
                  </a:lnTo>
                  <a:lnTo>
                    <a:pt x="2540508" y="1114044"/>
                  </a:lnTo>
                  <a:lnTo>
                    <a:pt x="1426464" y="2228088"/>
                  </a:lnTo>
                  <a:lnTo>
                    <a:pt x="0" y="222808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7A5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D46FF2-A793-E18A-C86A-099B3D54CC41}"/>
                </a:ext>
              </a:extLst>
            </p:cNvPr>
            <p:cNvSpPr/>
            <p:nvPr/>
          </p:nvSpPr>
          <p:spPr>
            <a:xfrm>
              <a:off x="483225" y="888981"/>
              <a:ext cx="1420679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STRATEGIC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A9F665-1332-1BD7-476B-32433BD2FEE0}"/>
                </a:ext>
              </a:extLst>
            </p:cNvPr>
            <p:cNvSpPr/>
            <p:nvPr/>
          </p:nvSpPr>
          <p:spPr>
            <a:xfrm>
              <a:off x="486197" y="1166273"/>
              <a:ext cx="1342358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OBJECTIVE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Shape 124">
              <a:extLst>
                <a:ext uri="{FF2B5EF4-FFF2-40B4-BE49-F238E27FC236}">
                  <a16:creationId xmlns:a16="http://schemas.microsoft.com/office/drawing/2014/main" id="{22003F4D-9A9F-CB89-F507-48FD6BC16B99}"/>
                </a:ext>
              </a:extLst>
            </p:cNvPr>
            <p:cNvSpPr/>
            <p:nvPr/>
          </p:nvSpPr>
          <p:spPr>
            <a:xfrm>
              <a:off x="1844040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F5597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Shape 125">
              <a:extLst>
                <a:ext uri="{FF2B5EF4-FFF2-40B4-BE49-F238E27FC236}">
                  <a16:creationId xmlns:a16="http://schemas.microsoft.com/office/drawing/2014/main" id="{500209D2-A28F-2B45-725A-6593A409E525}"/>
                </a:ext>
              </a:extLst>
            </p:cNvPr>
            <p:cNvSpPr/>
            <p:nvPr/>
          </p:nvSpPr>
          <p:spPr>
            <a:xfrm>
              <a:off x="39745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4B183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Shape 126">
              <a:extLst>
                <a:ext uri="{FF2B5EF4-FFF2-40B4-BE49-F238E27FC236}">
                  <a16:creationId xmlns:a16="http://schemas.microsoft.com/office/drawing/2014/main" id="{CA7963CA-B855-A65A-4285-221AE1B16FA9}"/>
                </a:ext>
              </a:extLst>
            </p:cNvPr>
            <p:cNvSpPr/>
            <p:nvPr/>
          </p:nvSpPr>
          <p:spPr>
            <a:xfrm>
              <a:off x="5917692" y="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0000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C7DF7B-AE5A-CA2F-6EAB-6A1E11926256}"/>
                </a:ext>
              </a:extLst>
            </p:cNvPr>
            <p:cNvSpPr/>
            <p:nvPr/>
          </p:nvSpPr>
          <p:spPr>
            <a:xfrm>
              <a:off x="3315233" y="764132"/>
              <a:ext cx="1083987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Principle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0CEBC9-414C-7B1A-9D61-74B9C0B6358F}"/>
                </a:ext>
              </a:extLst>
            </p:cNvPr>
            <p:cNvSpPr/>
            <p:nvPr/>
          </p:nvSpPr>
          <p:spPr>
            <a:xfrm>
              <a:off x="3042514" y="1038452"/>
              <a:ext cx="1890903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BAF &amp; aligned 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C24942-DE1B-4FC5-968D-E708AB73F48C}"/>
                </a:ext>
              </a:extLst>
            </p:cNvPr>
            <p:cNvSpPr/>
            <p:nvPr/>
          </p:nvSpPr>
          <p:spPr>
            <a:xfrm>
              <a:off x="3473882" y="1312772"/>
              <a:ext cx="66097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Risks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A5317CA-84B6-CD21-A746-A7B3043CB42C}"/>
                </a:ext>
              </a:extLst>
            </p:cNvPr>
            <p:cNvSpPr/>
            <p:nvPr/>
          </p:nvSpPr>
          <p:spPr>
            <a:xfrm>
              <a:off x="5385435" y="1041195"/>
              <a:ext cx="1096666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Changes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B4303A2-4E83-9D67-2128-F274C8DBA04F}"/>
                </a:ext>
              </a:extLst>
            </p:cNvPr>
            <p:cNvSpPr/>
            <p:nvPr/>
          </p:nvSpPr>
          <p:spPr>
            <a:xfrm>
              <a:off x="7250582" y="902664"/>
              <a:ext cx="1280790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Executive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467717F-66EB-EFA6-0CB6-B59192F0989B}"/>
                </a:ext>
              </a:extLst>
            </p:cNvPr>
            <p:cNvSpPr/>
            <p:nvPr/>
          </p:nvSpPr>
          <p:spPr>
            <a:xfrm>
              <a:off x="7348195" y="1176984"/>
              <a:ext cx="94476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Actions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C3F9821-3603-BC35-7E43-06288E7599F8}"/>
              </a:ext>
            </a:extLst>
          </p:cNvPr>
          <p:cNvSpPr txBox="1"/>
          <p:nvPr/>
        </p:nvSpPr>
        <p:spPr>
          <a:xfrm>
            <a:off x="919691" y="2520167"/>
            <a:ext cx="1796687" cy="4154984"/>
          </a:xfrm>
          <a:prstGeom prst="rect">
            <a:avLst/>
          </a:prstGeom>
          <a:solidFill>
            <a:srgbClr val="7FB3D2"/>
          </a:solidFill>
        </p:spPr>
        <p:txBody>
          <a:bodyPr wrap="square" rtlCol="0">
            <a:spAutoFit/>
          </a:bodyPr>
          <a:lstStyle/>
          <a:p>
            <a:pPr algn="l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Objective 2:  Tackle Inequalities in Outcomes, Experience and Access	</a:t>
            </a:r>
          </a:p>
          <a:p>
            <a:pPr algn="ctr"/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br>
              <a:rPr lang="en-GB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124758E-4170-2769-58AB-A83070496A66}"/>
              </a:ext>
            </a:extLst>
          </p:cNvPr>
          <p:cNvSpPr txBox="1"/>
          <p:nvPr/>
        </p:nvSpPr>
        <p:spPr>
          <a:xfrm>
            <a:off x="2821222" y="2435528"/>
            <a:ext cx="2187974" cy="4154984"/>
          </a:xfrm>
          <a:prstGeom prst="rect">
            <a:avLst/>
          </a:prstGeom>
          <a:solidFill>
            <a:srgbClr val="97AACB"/>
          </a:solidFill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Where the residual score is 12 or above</a:t>
            </a:r>
          </a:p>
          <a:p>
            <a:endParaRPr lang="en-GB" sz="1100" b="1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Board Assurance Framework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issues relating to Rotherham PET under Objective 2, that score above 12</a:t>
            </a:r>
          </a:p>
          <a:p>
            <a:endParaRPr lang="en-GB" sz="1100" b="0" i="0" u="none" strike="noStrike" baseline="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Risk Register:</a:t>
            </a:r>
          </a:p>
          <a:p>
            <a:r>
              <a:rPr lang="pl-PL" sz="1100" b="1" dirty="0">
                <a:latin typeface="Arial" panose="020B0604020202020204" pitchFamily="34" charset="0"/>
                <a:cs typeface="Arial" panose="020B0604020202020204" pitchFamily="34" charset="0"/>
              </a:rPr>
              <a:t>SY082 –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Medical Emergency in Eating Disorders (MEED) – Score of 12</a:t>
            </a:r>
            <a:endParaRPr lang="pl-PL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100" b="1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SY113  </a:t>
            </a:r>
            <a:r>
              <a:rPr lang="en-GB" sz="1100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Elective Care Waiting Times</a:t>
            </a:r>
            <a:endParaRPr lang="pl-PL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solidFill>
                  <a:schemeClr val="bg1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SY124 –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National Trajectory for Learning Disability and Autism (LDA) – Score of 16</a:t>
            </a:r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Issues Log:</a:t>
            </a:r>
          </a:p>
          <a:p>
            <a:r>
              <a:rPr lang="en-GB" sz="1100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IL07 – R –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Urgent Emergency Care – Score of 15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IL17 – Continuing Health Care (CHC) – Score of 12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EF3A87-B0AE-162C-49A7-3428E3F76BDF}"/>
              </a:ext>
            </a:extLst>
          </p:cNvPr>
          <p:cNvSpPr txBox="1"/>
          <p:nvPr/>
        </p:nvSpPr>
        <p:spPr>
          <a:xfrm>
            <a:off x="5114038" y="2497084"/>
            <a:ext cx="1982087" cy="4154984"/>
          </a:xfrm>
          <a:prstGeom prst="rect">
            <a:avLst/>
          </a:prstGeom>
          <a:solidFill>
            <a:srgbClr val="F9D8C1"/>
          </a:solidFill>
        </p:spPr>
        <p:txBody>
          <a:bodyPr wrap="square" rtlCol="0">
            <a:spAutoFit/>
          </a:bodyPr>
          <a:lstStyle/>
          <a:p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sz="11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1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Reviews have continued as stipulated in the Risk Management Framework.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There have been no changes applied to the Risks listed during the reporting period.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A9D17A8-75E2-860D-56BB-BB4B066A3E59}"/>
              </a:ext>
            </a:extLst>
          </p:cNvPr>
          <p:cNvSpPr txBox="1"/>
          <p:nvPr/>
        </p:nvSpPr>
        <p:spPr>
          <a:xfrm>
            <a:off x="7182805" y="2485655"/>
            <a:ext cx="1904045" cy="4154984"/>
          </a:xfrm>
          <a:prstGeom prst="rect">
            <a:avLst/>
          </a:prstGeom>
          <a:solidFill>
            <a:srgbClr val="DF7F7F"/>
          </a:solidFill>
        </p:spPr>
        <p:txBody>
          <a:bodyPr wrap="square" rtlCol="0">
            <a:spAutoFit/>
          </a:bodyPr>
          <a:lstStyle/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Formal Executive Group –  16 April 2025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SY113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GB" sz="1100" dirty="0">
                <a:solidFill>
                  <a:schemeClr val="bg1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SY124</a:t>
            </a: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IL07 – R </a:t>
            </a:r>
            <a:r>
              <a:rPr lang="en-GB" sz="1100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sz="1100" dirty="0">
                <a:hlinkClick r:id="rId3"/>
              </a:rPr>
              <a:t>Enc 05a SLE performance update April 25.pdf</a:t>
            </a:r>
            <a:endParaRPr lang="en-GB" sz="11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FFE4C75-EE57-E0C7-B302-94E332B23F4A}"/>
              </a:ext>
            </a:extLst>
          </p:cNvPr>
          <p:cNvSpPr txBox="1"/>
          <p:nvPr/>
        </p:nvSpPr>
        <p:spPr>
          <a:xfrm>
            <a:off x="9269735" y="2498977"/>
            <a:ext cx="2363024" cy="4154984"/>
          </a:xfrm>
          <a:prstGeom prst="rect">
            <a:avLst/>
          </a:prstGeom>
          <a:solidFill>
            <a:srgbClr val="B797C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Executive Actions</a:t>
            </a:r>
            <a:br>
              <a:rPr lang="en-GB" sz="11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papers were presented at relevant subcommittees relating to the risks highlighted during the reporting period.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F2D34B-279F-96E5-7500-65340F9CFC14}"/>
              </a:ext>
            </a:extLst>
          </p:cNvPr>
          <p:cNvSpPr/>
          <p:nvPr/>
        </p:nvSpPr>
        <p:spPr>
          <a:xfrm>
            <a:off x="10604199" y="1200696"/>
            <a:ext cx="1193194" cy="2409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defTabSz="932688">
              <a:lnSpc>
                <a:spcPct val="107000"/>
              </a:lnSpc>
              <a:spcAft>
                <a:spcPts val="816"/>
              </a:spcAft>
            </a:pPr>
            <a:r>
              <a:rPr lang="en-GB" sz="1600" b="1" kern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Papers</a:t>
            </a:r>
            <a:endParaRPr lang="en-GB" sz="16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180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1BC8B3-F090-B37D-F3F0-DDB106241115}"/>
              </a:ext>
            </a:extLst>
          </p:cNvPr>
          <p:cNvGrpSpPr/>
          <p:nvPr/>
        </p:nvGrpSpPr>
        <p:grpSpPr>
          <a:xfrm>
            <a:off x="919692" y="388705"/>
            <a:ext cx="11272308" cy="1963970"/>
            <a:chOff x="0" y="0"/>
            <a:chExt cx="10681716" cy="2235708"/>
          </a:xfrm>
        </p:grpSpPr>
        <p:sp>
          <p:nvSpPr>
            <p:cNvPr id="5" name="Shape 114">
              <a:extLst>
                <a:ext uri="{FF2B5EF4-FFF2-40B4-BE49-F238E27FC236}">
                  <a16:creationId xmlns:a16="http://schemas.microsoft.com/office/drawing/2014/main" id="{99B038FE-D2E7-43AA-BB0C-2B2F8190755A}"/>
                </a:ext>
              </a:extLst>
            </p:cNvPr>
            <p:cNvSpPr/>
            <p:nvPr/>
          </p:nvSpPr>
          <p:spPr>
            <a:xfrm>
              <a:off x="78988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030A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Shape 121">
              <a:extLst>
                <a:ext uri="{FF2B5EF4-FFF2-40B4-BE49-F238E27FC236}">
                  <a16:creationId xmlns:a16="http://schemas.microsoft.com/office/drawing/2014/main" id="{717F24D4-F0B9-EE4F-01ED-819843EFC645}"/>
                </a:ext>
              </a:extLst>
            </p:cNvPr>
            <p:cNvSpPr/>
            <p:nvPr/>
          </p:nvSpPr>
          <p:spPr>
            <a:xfrm>
              <a:off x="0" y="7620"/>
              <a:ext cx="2540508" cy="2228088"/>
            </a:xfrm>
            <a:custGeom>
              <a:avLst/>
              <a:gdLst/>
              <a:ahLst/>
              <a:cxnLst/>
              <a:rect l="0" t="0" r="0" b="0"/>
              <a:pathLst>
                <a:path w="2540508" h="2228088">
                  <a:moveTo>
                    <a:pt x="0" y="0"/>
                  </a:moveTo>
                  <a:lnTo>
                    <a:pt x="1426464" y="0"/>
                  </a:lnTo>
                  <a:lnTo>
                    <a:pt x="2540508" y="1114044"/>
                  </a:lnTo>
                  <a:lnTo>
                    <a:pt x="1426464" y="2228088"/>
                  </a:lnTo>
                  <a:lnTo>
                    <a:pt x="0" y="222808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7A5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D46FF2-A793-E18A-C86A-099B3D54CC41}"/>
                </a:ext>
              </a:extLst>
            </p:cNvPr>
            <p:cNvSpPr/>
            <p:nvPr/>
          </p:nvSpPr>
          <p:spPr>
            <a:xfrm>
              <a:off x="483225" y="888981"/>
              <a:ext cx="1420679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STRATEGIC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A9F665-1332-1BD7-476B-32433BD2FEE0}"/>
                </a:ext>
              </a:extLst>
            </p:cNvPr>
            <p:cNvSpPr/>
            <p:nvPr/>
          </p:nvSpPr>
          <p:spPr>
            <a:xfrm>
              <a:off x="486197" y="1166273"/>
              <a:ext cx="1342358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OBJECTIVE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Shape 124">
              <a:extLst>
                <a:ext uri="{FF2B5EF4-FFF2-40B4-BE49-F238E27FC236}">
                  <a16:creationId xmlns:a16="http://schemas.microsoft.com/office/drawing/2014/main" id="{22003F4D-9A9F-CB89-F507-48FD6BC16B99}"/>
                </a:ext>
              </a:extLst>
            </p:cNvPr>
            <p:cNvSpPr/>
            <p:nvPr/>
          </p:nvSpPr>
          <p:spPr>
            <a:xfrm>
              <a:off x="1844040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F5597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Shape 125">
              <a:extLst>
                <a:ext uri="{FF2B5EF4-FFF2-40B4-BE49-F238E27FC236}">
                  <a16:creationId xmlns:a16="http://schemas.microsoft.com/office/drawing/2014/main" id="{500209D2-A28F-2B45-725A-6593A409E525}"/>
                </a:ext>
              </a:extLst>
            </p:cNvPr>
            <p:cNvSpPr/>
            <p:nvPr/>
          </p:nvSpPr>
          <p:spPr>
            <a:xfrm>
              <a:off x="39745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4B183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Shape 126">
              <a:extLst>
                <a:ext uri="{FF2B5EF4-FFF2-40B4-BE49-F238E27FC236}">
                  <a16:creationId xmlns:a16="http://schemas.microsoft.com/office/drawing/2014/main" id="{CA7963CA-B855-A65A-4285-221AE1B16FA9}"/>
                </a:ext>
              </a:extLst>
            </p:cNvPr>
            <p:cNvSpPr/>
            <p:nvPr/>
          </p:nvSpPr>
          <p:spPr>
            <a:xfrm>
              <a:off x="5917692" y="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0000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C7DF7B-AE5A-CA2F-6EAB-6A1E11926256}"/>
                </a:ext>
              </a:extLst>
            </p:cNvPr>
            <p:cNvSpPr/>
            <p:nvPr/>
          </p:nvSpPr>
          <p:spPr>
            <a:xfrm>
              <a:off x="3315233" y="764132"/>
              <a:ext cx="1083987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Principle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0CEBC9-414C-7B1A-9D61-74B9C0B6358F}"/>
                </a:ext>
              </a:extLst>
            </p:cNvPr>
            <p:cNvSpPr/>
            <p:nvPr/>
          </p:nvSpPr>
          <p:spPr>
            <a:xfrm>
              <a:off x="3042514" y="1038452"/>
              <a:ext cx="1890903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BAF &amp; aligned 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C24942-DE1B-4FC5-968D-E708AB73F48C}"/>
                </a:ext>
              </a:extLst>
            </p:cNvPr>
            <p:cNvSpPr/>
            <p:nvPr/>
          </p:nvSpPr>
          <p:spPr>
            <a:xfrm>
              <a:off x="3473882" y="1312772"/>
              <a:ext cx="66097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Risks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A5317CA-84B6-CD21-A746-A7B3043CB42C}"/>
                </a:ext>
              </a:extLst>
            </p:cNvPr>
            <p:cNvSpPr/>
            <p:nvPr/>
          </p:nvSpPr>
          <p:spPr>
            <a:xfrm>
              <a:off x="5385435" y="1041195"/>
              <a:ext cx="1096666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Changes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B4303A2-4E83-9D67-2128-F274C8DBA04F}"/>
                </a:ext>
              </a:extLst>
            </p:cNvPr>
            <p:cNvSpPr/>
            <p:nvPr/>
          </p:nvSpPr>
          <p:spPr>
            <a:xfrm>
              <a:off x="7250582" y="902664"/>
              <a:ext cx="1280790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Executive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467717F-66EB-EFA6-0CB6-B59192F0989B}"/>
                </a:ext>
              </a:extLst>
            </p:cNvPr>
            <p:cNvSpPr/>
            <p:nvPr/>
          </p:nvSpPr>
          <p:spPr>
            <a:xfrm>
              <a:off x="7348195" y="1176984"/>
              <a:ext cx="94476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Actions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C3F9821-3603-BC35-7E43-06288E7599F8}"/>
              </a:ext>
            </a:extLst>
          </p:cNvPr>
          <p:cNvSpPr txBox="1"/>
          <p:nvPr/>
        </p:nvSpPr>
        <p:spPr>
          <a:xfrm>
            <a:off x="919691" y="2520167"/>
            <a:ext cx="1796687" cy="3816429"/>
          </a:xfrm>
          <a:prstGeom prst="rect">
            <a:avLst/>
          </a:prstGeom>
          <a:solidFill>
            <a:srgbClr val="7FB3D2"/>
          </a:solidFill>
        </p:spPr>
        <p:txBody>
          <a:bodyPr wrap="square" rtlCol="0">
            <a:spAutoFit/>
          </a:bodyPr>
          <a:lstStyle/>
          <a:p>
            <a:pPr algn="l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Objective 3:  Enhance Productivity and Value for Money</a:t>
            </a:r>
          </a:p>
          <a:p>
            <a:pPr algn="ctr"/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124758E-4170-2769-58AB-A83070496A66}"/>
              </a:ext>
            </a:extLst>
          </p:cNvPr>
          <p:cNvSpPr txBox="1"/>
          <p:nvPr/>
        </p:nvSpPr>
        <p:spPr>
          <a:xfrm>
            <a:off x="2821222" y="2435528"/>
            <a:ext cx="2187974" cy="3985706"/>
          </a:xfrm>
          <a:prstGeom prst="rect">
            <a:avLst/>
          </a:prstGeom>
          <a:solidFill>
            <a:srgbClr val="97AACB"/>
          </a:solidFill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Where the residual score is 12 or above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Board Assurance Framework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BAF Risks relating to  Rotherham PET under Objective 3, that score above 12</a:t>
            </a: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Risk Register:</a:t>
            </a:r>
          </a:p>
          <a:p>
            <a:r>
              <a:rPr lang="en-GB" sz="1100" b="1" dirty="0">
                <a:solidFill>
                  <a:schemeClr val="bg1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SY124 –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National Trajectory for Learning Disability and Autism (LDA) – Score of 16</a:t>
            </a:r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Issues Log: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issues relating to  Rotherham PET under Objective 3, that score above 12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EF3A87-B0AE-162C-49A7-3428E3F76BDF}"/>
              </a:ext>
            </a:extLst>
          </p:cNvPr>
          <p:cNvSpPr txBox="1"/>
          <p:nvPr/>
        </p:nvSpPr>
        <p:spPr>
          <a:xfrm>
            <a:off x="5114038" y="2497084"/>
            <a:ext cx="1982087" cy="3985706"/>
          </a:xfrm>
          <a:prstGeom prst="rect">
            <a:avLst/>
          </a:prstGeom>
          <a:solidFill>
            <a:srgbClr val="F9D8C1"/>
          </a:solidFill>
        </p:spPr>
        <p:txBody>
          <a:bodyPr wrap="square" rtlCol="0">
            <a:spAutoFit/>
          </a:bodyPr>
          <a:lstStyle/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Reviews have continued as stipulated in the Risk Management Framework.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There have been no changes applied to the Risks listed during the reporting period.</a:t>
            </a:r>
          </a:p>
          <a:p>
            <a:endParaRPr lang="en-GB" sz="11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A9D17A8-75E2-860D-56BB-BB4B066A3E59}"/>
              </a:ext>
            </a:extLst>
          </p:cNvPr>
          <p:cNvSpPr txBox="1"/>
          <p:nvPr/>
        </p:nvSpPr>
        <p:spPr>
          <a:xfrm>
            <a:off x="7268626" y="2512473"/>
            <a:ext cx="1904045" cy="3985706"/>
          </a:xfrm>
          <a:prstGeom prst="rect">
            <a:avLst/>
          </a:prstGeom>
          <a:solidFill>
            <a:srgbClr val="DF7F7F"/>
          </a:solidFill>
        </p:spPr>
        <p:txBody>
          <a:bodyPr wrap="square" rtlCol="0">
            <a:spAutoFit/>
          </a:bodyPr>
          <a:lstStyle/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Formal Executive Group –  16 April 2025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>
                <a:solidFill>
                  <a:schemeClr val="bg1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SY124</a:t>
            </a: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>
                <a:hlinkClick r:id="rId3"/>
              </a:rPr>
              <a:t>Enc 05a SLE performance update April 25.pdf</a:t>
            </a:r>
            <a:endParaRPr lang="en-GB" sz="11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FFE4C75-EE57-E0C7-B302-94E332B23F4A}"/>
              </a:ext>
            </a:extLst>
          </p:cNvPr>
          <p:cNvSpPr txBox="1"/>
          <p:nvPr/>
        </p:nvSpPr>
        <p:spPr>
          <a:xfrm>
            <a:off x="9269735" y="2498977"/>
            <a:ext cx="2363024" cy="3647152"/>
          </a:xfrm>
          <a:prstGeom prst="rect">
            <a:avLst/>
          </a:prstGeom>
          <a:solidFill>
            <a:srgbClr val="B797C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Executive Actions</a:t>
            </a:r>
            <a:br>
              <a:rPr lang="en-GB" sz="11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papers were presented at relevant subcommittees relating to the risks highlighted during the reporting period.</a:t>
            </a: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br>
              <a:rPr lang="en-GB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F2D34B-279F-96E5-7500-65340F9CFC14}"/>
              </a:ext>
            </a:extLst>
          </p:cNvPr>
          <p:cNvSpPr/>
          <p:nvPr/>
        </p:nvSpPr>
        <p:spPr>
          <a:xfrm>
            <a:off x="10604199" y="1200696"/>
            <a:ext cx="1193194" cy="2409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defTabSz="932688">
              <a:lnSpc>
                <a:spcPct val="107000"/>
              </a:lnSpc>
              <a:spcAft>
                <a:spcPts val="816"/>
              </a:spcAft>
            </a:pPr>
            <a:r>
              <a:rPr lang="en-GB" sz="1600" b="1" kern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Papers</a:t>
            </a:r>
            <a:endParaRPr lang="en-GB" sz="16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240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1BC8B3-F090-B37D-F3F0-DDB106241115}"/>
              </a:ext>
            </a:extLst>
          </p:cNvPr>
          <p:cNvGrpSpPr/>
          <p:nvPr/>
        </p:nvGrpSpPr>
        <p:grpSpPr>
          <a:xfrm>
            <a:off x="919692" y="388705"/>
            <a:ext cx="11272308" cy="1758594"/>
            <a:chOff x="0" y="0"/>
            <a:chExt cx="10681716" cy="2235708"/>
          </a:xfrm>
        </p:grpSpPr>
        <p:sp>
          <p:nvSpPr>
            <p:cNvPr id="5" name="Shape 114">
              <a:extLst>
                <a:ext uri="{FF2B5EF4-FFF2-40B4-BE49-F238E27FC236}">
                  <a16:creationId xmlns:a16="http://schemas.microsoft.com/office/drawing/2014/main" id="{99B038FE-D2E7-43AA-BB0C-2B2F8190755A}"/>
                </a:ext>
              </a:extLst>
            </p:cNvPr>
            <p:cNvSpPr/>
            <p:nvPr/>
          </p:nvSpPr>
          <p:spPr>
            <a:xfrm>
              <a:off x="78988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030A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Shape 121">
              <a:extLst>
                <a:ext uri="{FF2B5EF4-FFF2-40B4-BE49-F238E27FC236}">
                  <a16:creationId xmlns:a16="http://schemas.microsoft.com/office/drawing/2014/main" id="{717F24D4-F0B9-EE4F-01ED-819843EFC645}"/>
                </a:ext>
              </a:extLst>
            </p:cNvPr>
            <p:cNvSpPr/>
            <p:nvPr/>
          </p:nvSpPr>
          <p:spPr>
            <a:xfrm>
              <a:off x="0" y="7620"/>
              <a:ext cx="2540508" cy="2228088"/>
            </a:xfrm>
            <a:custGeom>
              <a:avLst/>
              <a:gdLst/>
              <a:ahLst/>
              <a:cxnLst/>
              <a:rect l="0" t="0" r="0" b="0"/>
              <a:pathLst>
                <a:path w="2540508" h="2228088">
                  <a:moveTo>
                    <a:pt x="0" y="0"/>
                  </a:moveTo>
                  <a:lnTo>
                    <a:pt x="1426464" y="0"/>
                  </a:lnTo>
                  <a:lnTo>
                    <a:pt x="2540508" y="1114044"/>
                  </a:lnTo>
                  <a:lnTo>
                    <a:pt x="1426464" y="2228088"/>
                  </a:lnTo>
                  <a:lnTo>
                    <a:pt x="0" y="222808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67A5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D46FF2-A793-E18A-C86A-099B3D54CC41}"/>
                </a:ext>
              </a:extLst>
            </p:cNvPr>
            <p:cNvSpPr/>
            <p:nvPr/>
          </p:nvSpPr>
          <p:spPr>
            <a:xfrm>
              <a:off x="483225" y="888981"/>
              <a:ext cx="1420679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STRATEGIC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A9F665-1332-1BD7-476B-32433BD2FEE0}"/>
                </a:ext>
              </a:extLst>
            </p:cNvPr>
            <p:cNvSpPr/>
            <p:nvPr/>
          </p:nvSpPr>
          <p:spPr>
            <a:xfrm>
              <a:off x="486197" y="1166273"/>
              <a:ext cx="1342358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OBJECTIVE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Shape 124">
              <a:extLst>
                <a:ext uri="{FF2B5EF4-FFF2-40B4-BE49-F238E27FC236}">
                  <a16:creationId xmlns:a16="http://schemas.microsoft.com/office/drawing/2014/main" id="{22003F4D-9A9F-CB89-F507-48FD6BC16B99}"/>
                </a:ext>
              </a:extLst>
            </p:cNvPr>
            <p:cNvSpPr/>
            <p:nvPr/>
          </p:nvSpPr>
          <p:spPr>
            <a:xfrm>
              <a:off x="1844040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F5597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Shape 125">
              <a:extLst>
                <a:ext uri="{FF2B5EF4-FFF2-40B4-BE49-F238E27FC236}">
                  <a16:creationId xmlns:a16="http://schemas.microsoft.com/office/drawing/2014/main" id="{500209D2-A28F-2B45-725A-6593A409E525}"/>
                </a:ext>
              </a:extLst>
            </p:cNvPr>
            <p:cNvSpPr/>
            <p:nvPr/>
          </p:nvSpPr>
          <p:spPr>
            <a:xfrm>
              <a:off x="3974592" y="762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4B183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Shape 126">
              <a:extLst>
                <a:ext uri="{FF2B5EF4-FFF2-40B4-BE49-F238E27FC236}">
                  <a16:creationId xmlns:a16="http://schemas.microsoft.com/office/drawing/2014/main" id="{CA7963CA-B855-A65A-4285-221AE1B16FA9}"/>
                </a:ext>
              </a:extLst>
            </p:cNvPr>
            <p:cNvSpPr/>
            <p:nvPr/>
          </p:nvSpPr>
          <p:spPr>
            <a:xfrm>
              <a:off x="5917692" y="0"/>
              <a:ext cx="2782824" cy="2228088"/>
            </a:xfrm>
            <a:custGeom>
              <a:avLst/>
              <a:gdLst/>
              <a:ahLst/>
              <a:cxnLst/>
              <a:rect l="0" t="0" r="0" b="0"/>
              <a:pathLst>
                <a:path w="2782824" h="2228088">
                  <a:moveTo>
                    <a:pt x="0" y="0"/>
                  </a:moveTo>
                  <a:lnTo>
                    <a:pt x="1668780" y="0"/>
                  </a:lnTo>
                  <a:lnTo>
                    <a:pt x="2782824" y="1114044"/>
                  </a:lnTo>
                  <a:lnTo>
                    <a:pt x="1668780" y="2228088"/>
                  </a:lnTo>
                  <a:lnTo>
                    <a:pt x="0" y="2228088"/>
                  </a:lnTo>
                  <a:lnTo>
                    <a:pt x="1114044" y="11140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00000">
                <a:alpha val="5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C7DF7B-AE5A-CA2F-6EAB-6A1E11926256}"/>
                </a:ext>
              </a:extLst>
            </p:cNvPr>
            <p:cNvSpPr/>
            <p:nvPr/>
          </p:nvSpPr>
          <p:spPr>
            <a:xfrm>
              <a:off x="3315233" y="764132"/>
              <a:ext cx="1083987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Principle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0CEBC9-414C-7B1A-9D61-74B9C0B6358F}"/>
                </a:ext>
              </a:extLst>
            </p:cNvPr>
            <p:cNvSpPr/>
            <p:nvPr/>
          </p:nvSpPr>
          <p:spPr>
            <a:xfrm>
              <a:off x="3042514" y="1038452"/>
              <a:ext cx="1890903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BAF &amp; aligned 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C24942-DE1B-4FC5-968D-E708AB73F48C}"/>
                </a:ext>
              </a:extLst>
            </p:cNvPr>
            <p:cNvSpPr/>
            <p:nvPr/>
          </p:nvSpPr>
          <p:spPr>
            <a:xfrm>
              <a:off x="3473882" y="1312772"/>
              <a:ext cx="66097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Risks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A5317CA-84B6-CD21-A746-A7B3043CB42C}"/>
                </a:ext>
              </a:extLst>
            </p:cNvPr>
            <p:cNvSpPr/>
            <p:nvPr/>
          </p:nvSpPr>
          <p:spPr>
            <a:xfrm>
              <a:off x="5385435" y="1041195"/>
              <a:ext cx="1096666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Changes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B4303A2-4E83-9D67-2128-F274C8DBA04F}"/>
                </a:ext>
              </a:extLst>
            </p:cNvPr>
            <p:cNvSpPr/>
            <p:nvPr/>
          </p:nvSpPr>
          <p:spPr>
            <a:xfrm>
              <a:off x="7250582" y="902664"/>
              <a:ext cx="1280790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Executive</a:t>
              </a:r>
              <a:r>
                <a:rPr lang="en-GB" sz="1600" b="1" kern="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6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467717F-66EB-EFA6-0CB6-B59192F0989B}"/>
                </a:ext>
              </a:extLst>
            </p:cNvPr>
            <p:cNvSpPr/>
            <p:nvPr/>
          </p:nvSpPr>
          <p:spPr>
            <a:xfrm>
              <a:off x="7348195" y="1176984"/>
              <a:ext cx="944768" cy="28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932688">
                <a:lnSpc>
                  <a:spcPct val="107000"/>
                </a:lnSpc>
                <a:spcAft>
                  <a:spcPts val="816"/>
                </a:spcAft>
              </a:pPr>
              <a:r>
                <a:rPr lang="en-GB" sz="1600" b="1" kern="100" dirty="0">
                  <a:latin typeface="Arial" panose="020B0604020202020204" pitchFamily="34" charset="0"/>
                  <a:cs typeface="Arial" panose="020B0604020202020204" pitchFamily="34" charset="0"/>
                </a:rPr>
                <a:t>Actions</a:t>
              </a:r>
              <a:endPara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C3F9821-3603-BC35-7E43-06288E7599F8}"/>
              </a:ext>
            </a:extLst>
          </p:cNvPr>
          <p:cNvSpPr txBox="1"/>
          <p:nvPr/>
        </p:nvSpPr>
        <p:spPr>
          <a:xfrm>
            <a:off x="883365" y="2245865"/>
            <a:ext cx="1796687" cy="3908762"/>
          </a:xfrm>
          <a:prstGeom prst="rect">
            <a:avLst/>
          </a:prstGeom>
          <a:solidFill>
            <a:srgbClr val="7FB3D2"/>
          </a:solidFill>
        </p:spPr>
        <p:txBody>
          <a:bodyPr wrap="square" rtlCol="0">
            <a:spAutoFit/>
          </a:bodyPr>
          <a:lstStyle/>
          <a:p>
            <a:pPr algn="l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Objective 4:  Help the NHS Support Broader Social and Economic Value</a:t>
            </a:r>
          </a:p>
          <a:p>
            <a:pPr algn="ctr"/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6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br>
              <a:rPr lang="en-GB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124758E-4170-2769-58AB-A83070496A66}"/>
              </a:ext>
            </a:extLst>
          </p:cNvPr>
          <p:cNvSpPr txBox="1"/>
          <p:nvPr/>
        </p:nvSpPr>
        <p:spPr>
          <a:xfrm>
            <a:off x="2803058" y="2245865"/>
            <a:ext cx="2187974" cy="3985706"/>
          </a:xfrm>
          <a:prstGeom prst="rect">
            <a:avLst/>
          </a:prstGeom>
          <a:solidFill>
            <a:srgbClr val="97AACB"/>
          </a:solidFill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Where the residual score is 12 or above</a:t>
            </a:r>
          </a:p>
          <a:p>
            <a:endParaRPr lang="en-GB" sz="1100" b="1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Board Assurance Framework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issues relating to Rotherham Place Board under Objective 4, that score above 12</a:t>
            </a:r>
          </a:p>
          <a:p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Risk Register:</a:t>
            </a:r>
          </a:p>
          <a:p>
            <a:r>
              <a:rPr lang="en-GB" sz="1100" b="1" i="0" u="none" strike="noStrike" baseline="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SY042 – </a:t>
            </a:r>
            <a:r>
              <a:rPr lang="en-GB" sz="1100" b="1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Service Delivery Score of 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r>
              <a:rPr lang="en-GB" sz="1100" b="1" dirty="0">
                <a:solidFill>
                  <a:schemeClr val="bg1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SY124 –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National Trajectory for Learning Disability and Autism (LDA) – Score of 16</a:t>
            </a:r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Issues Log: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There are no current issues relating to Rotherham Place Board under Objective 4</a:t>
            </a:r>
          </a:p>
          <a:p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EF3A87-B0AE-162C-49A7-3428E3F76BDF}"/>
              </a:ext>
            </a:extLst>
          </p:cNvPr>
          <p:cNvSpPr txBox="1"/>
          <p:nvPr/>
        </p:nvSpPr>
        <p:spPr>
          <a:xfrm>
            <a:off x="5114038" y="2255448"/>
            <a:ext cx="1982087" cy="3985706"/>
          </a:xfrm>
          <a:prstGeom prst="rect">
            <a:avLst/>
          </a:prstGeom>
          <a:solidFill>
            <a:srgbClr val="F9D8C1"/>
          </a:solidFill>
        </p:spPr>
        <p:txBody>
          <a:bodyPr wrap="square" rtlCol="0">
            <a:spAutoFit/>
          </a:bodyPr>
          <a:lstStyle/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Reviews have continued as stipulated in the Risk Management Framework.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There have been no changes applied to the Risks listed during the reporting period.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A9D17A8-75E2-860D-56BB-BB4B066A3E59}"/>
              </a:ext>
            </a:extLst>
          </p:cNvPr>
          <p:cNvSpPr txBox="1"/>
          <p:nvPr/>
        </p:nvSpPr>
        <p:spPr>
          <a:xfrm>
            <a:off x="7200970" y="2255448"/>
            <a:ext cx="1904045" cy="3985706"/>
          </a:xfrm>
          <a:prstGeom prst="rect">
            <a:avLst/>
          </a:prstGeom>
          <a:solidFill>
            <a:srgbClr val="DF7F7F"/>
          </a:solidFill>
        </p:spPr>
        <p:txBody>
          <a:bodyPr wrap="square" rtlCol="0">
            <a:spAutoFit/>
          </a:bodyPr>
          <a:lstStyle/>
          <a:p>
            <a:pPr algn="l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latin typeface="Calibri" panose="020F0502020204030204" pitchFamily="34" charset="0"/>
            </a:endParaRPr>
          </a:p>
          <a:p>
            <a:pPr algn="ctr"/>
            <a:endParaRPr lang="en-GB" sz="1100" dirty="0">
              <a:latin typeface="Calibri" panose="020F0502020204030204" pitchFamily="34" charset="0"/>
            </a:endParaRPr>
          </a:p>
          <a:p>
            <a:pPr algn="ctr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Formal Executive Group –  16 April 2025</a:t>
            </a:r>
          </a:p>
          <a:p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SY042 R –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Enc 05b - Financial Update</a:t>
            </a:r>
            <a:endParaRPr lang="en-GB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>
                <a:solidFill>
                  <a:schemeClr val="bg1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SY124</a:t>
            </a: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>
                <a:hlinkClick r:id="rId4"/>
              </a:rPr>
              <a:t>Enc 05a SLE performance update April 25.pdf</a:t>
            </a:r>
            <a:endParaRPr lang="en-GB" sz="11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FFE4C75-EE57-E0C7-B302-94E332B23F4A}"/>
              </a:ext>
            </a:extLst>
          </p:cNvPr>
          <p:cNvSpPr txBox="1"/>
          <p:nvPr/>
        </p:nvSpPr>
        <p:spPr>
          <a:xfrm>
            <a:off x="9236528" y="2255448"/>
            <a:ext cx="2752053" cy="3985706"/>
          </a:xfrm>
          <a:prstGeom prst="rect">
            <a:avLst/>
          </a:prstGeom>
          <a:solidFill>
            <a:srgbClr val="B797C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Executive Actions</a:t>
            </a:r>
            <a:br>
              <a:rPr lang="en-GB" sz="11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papers were presented at relevant subcommittees relating to the risks highlighted during the reporting period.</a:t>
            </a: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F2D34B-279F-96E5-7500-65340F9CFC14}"/>
              </a:ext>
            </a:extLst>
          </p:cNvPr>
          <p:cNvSpPr/>
          <p:nvPr/>
        </p:nvSpPr>
        <p:spPr>
          <a:xfrm>
            <a:off x="10604199" y="1200696"/>
            <a:ext cx="1193194" cy="2409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defTabSz="932688">
              <a:lnSpc>
                <a:spcPct val="107000"/>
              </a:lnSpc>
              <a:spcAft>
                <a:spcPts val="816"/>
              </a:spcAft>
            </a:pPr>
            <a:r>
              <a:rPr lang="en-GB" sz="1600" b="1" kern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Papers</a:t>
            </a:r>
            <a:endParaRPr lang="en-GB" sz="16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504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5018A11717134BB97278703A0B5E56" ma:contentTypeVersion="15" ma:contentTypeDescription="Create a new document." ma:contentTypeScope="" ma:versionID="fb8ff7d567ada538dc8324de39343542">
  <xsd:schema xmlns:xsd="http://www.w3.org/2001/XMLSchema" xmlns:xs="http://www.w3.org/2001/XMLSchema" xmlns:p="http://schemas.microsoft.com/office/2006/metadata/properties" xmlns:ns1="http://schemas.microsoft.com/sharepoint/v3" xmlns:ns2="d046717a-388e-49dc-b045-3ec22a2ba0e2" xmlns:ns3="57f926ae-5b61-4ed4-98ca-58bb5f26300f" targetNamespace="http://schemas.microsoft.com/office/2006/metadata/properties" ma:root="true" ma:fieldsID="66f888478c92347d1442b1c73432e9ff" ns1:_="" ns2:_="" ns3:_="">
    <xsd:import namespace="http://schemas.microsoft.com/sharepoint/v3"/>
    <xsd:import namespace="d046717a-388e-49dc-b045-3ec22a2ba0e2"/>
    <xsd:import namespace="57f926ae-5b61-4ed4-98ca-58bb5f2630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46717a-388e-49dc-b045-3ec22a2ba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926ae-5b61-4ed4-98ca-58bb5f26300f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f240620c-cedf-4cdb-ac68-637adceb469f}" ma:internalName="TaxCatchAll" ma:showField="CatchAllData" ma:web="57f926ae-5b61-4ed4-98ca-58bb5f2630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57f926ae-5b61-4ed4-98ca-58bb5f26300f" xsi:nil="true"/>
    <lcf76f155ced4ddcb4097134ff3c332f xmlns="d046717a-388e-49dc-b045-3ec22a2ba0e2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2F8AD1-A544-4585-B481-5622EBFA4DFD}"/>
</file>

<file path=customXml/itemProps2.xml><?xml version="1.0" encoding="utf-8"?>
<ds:datastoreItem xmlns:ds="http://schemas.openxmlformats.org/officeDocument/2006/customXml" ds:itemID="{16F2CB96-E553-4704-A113-8D0FF4299B2D}">
  <ds:schemaRefs>
    <ds:schemaRef ds:uri="http://purl.org/dc/elements/1.1/"/>
    <ds:schemaRef ds:uri="http://schemas.microsoft.com/office/2006/documentManagement/types"/>
    <ds:schemaRef ds:uri="8e365feb-39fa-4bab-afe5-3e30d66907c8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df33f9c1-63e5-4f94-8003-61d7b22fa93c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0F9C24C-1E66-444A-BFA3-BE67FFD0432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14496</TotalTime>
  <Words>949</Words>
  <Application>Microsoft Office PowerPoint</Application>
  <PresentationFormat>Widescreen</PresentationFormat>
  <Paragraphs>452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JANVIER, Mark (NHS SOUTH YORKSHIRE ICB - 03N)</dc:creator>
  <cp:lastModifiedBy>COMMONS, Wendy (NHS SOUTH YORKSHIRE ICB - 03L)</cp:lastModifiedBy>
  <cp:revision>46</cp:revision>
  <dcterms:created xsi:type="dcterms:W3CDTF">2023-08-25T13:08:05Z</dcterms:created>
  <dcterms:modified xsi:type="dcterms:W3CDTF">2025-05-06T09:36:04Z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0x010100AC5018A11717134BB97278703A0B5E56</vt:lpwstr>
  </property>
</Properties>
</file>